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8" r:id="rId1"/>
  </p:sldMasterIdLst>
  <p:sldIdLst>
    <p:sldId id="284" r:id="rId2"/>
    <p:sldId id="281" r:id="rId3"/>
    <p:sldId id="270" r:id="rId4"/>
    <p:sldId id="271" r:id="rId5"/>
    <p:sldId id="272" r:id="rId6"/>
    <p:sldId id="273" r:id="rId7"/>
    <p:sldId id="274" r:id="rId8"/>
    <p:sldId id="277" r:id="rId9"/>
    <p:sldId id="282" r:id="rId10"/>
    <p:sldId id="283" r:id="rId11"/>
    <p:sldId id="256" r:id="rId12"/>
    <p:sldId id="257" r:id="rId13"/>
    <p:sldId id="258" r:id="rId14"/>
    <p:sldId id="259" r:id="rId15"/>
    <p:sldId id="260" r:id="rId16"/>
    <p:sldId id="261" r:id="rId17"/>
    <p:sldId id="262" r:id="rId18"/>
    <p:sldId id="263" r:id="rId19"/>
    <p:sldId id="264" r:id="rId20"/>
    <p:sldId id="265" r:id="rId21"/>
    <p:sldId id="266" r:id="rId22"/>
    <p:sldId id="267" r:id="rId23"/>
    <p:sldId id="268" r:id="rId24"/>
    <p:sldId id="269" r:id="rId25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242"/>
    <p:restoredTop sz="77634"/>
  </p:normalViewPr>
  <p:slideViewPr>
    <p:cSldViewPr>
      <p:cViewPr varScale="1">
        <p:scale>
          <a:sx n="58" d="100"/>
          <a:sy n="58" d="100"/>
        </p:scale>
        <p:origin x="208" y="32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8466" y="-8468"/>
            <a:ext cx="9169804" cy="6874935"/>
            <a:chOff x="-8466" y="-8468"/>
            <a:chExt cx="9169804" cy="6874935"/>
          </a:xfrm>
        </p:grpSpPr>
        <p:cxnSp>
          <p:nvCxnSpPr>
            <p:cNvPr id="17" name="Straight Connector 16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Freeform 18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19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20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21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22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Freeform 23"/>
            <p:cNvSpPr/>
            <p:nvPr/>
          </p:nvSpPr>
          <p:spPr>
            <a:xfrm>
              <a:off x="8077231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24"/>
            <p:cNvSpPr/>
            <p:nvPr/>
          </p:nvSpPr>
          <p:spPr>
            <a:xfrm>
              <a:off x="8060297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Freeform 27"/>
            <p:cNvSpPr/>
            <p:nvPr/>
          </p:nvSpPr>
          <p:spPr>
            <a:xfrm>
              <a:off x="-8466" y="-8468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0595" y="2404534"/>
            <a:ext cx="5826719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0595" y="4050834"/>
            <a:ext cx="5826719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5D2A7A-9B49-4693-997B-ADA342118DA5}" type="datetimeFigureOut">
              <a:rPr lang="zh-TW" altLang="en-US" smtClean="0"/>
              <a:t>2016/11/21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B3B4E-73A3-45E4-BEE4-2DA4E903788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731445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和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4470400"/>
            <a:ext cx="6347714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5D2A7A-9B49-4693-997B-ADA342118DA5}" type="datetimeFigureOut">
              <a:rPr lang="zh-TW" altLang="en-US" smtClean="0"/>
              <a:t>2016/11/21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B3B4E-73A3-45E4-BEE4-2DA4E903788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801716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具有說明文字的引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01074" y="3632200"/>
            <a:ext cx="541980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470400"/>
            <a:ext cx="6347715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5D2A7A-9B49-4693-997B-ADA342118DA5}" type="datetimeFigureOut">
              <a:rPr lang="zh-TW" altLang="en-US" smtClean="0"/>
              <a:t>2016/11/21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B3B4E-73A3-45E4-BEE4-2DA4E903788A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1135022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1931988"/>
            <a:ext cx="6347715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5D2A7A-9B49-4693-997B-ADA342118DA5}" type="datetimeFigureOut">
              <a:rPr lang="zh-TW" altLang="en-US" smtClean="0"/>
              <a:t>2016/11/21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B3B4E-73A3-45E4-BEE4-2DA4E903788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605161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5D2A7A-9B49-4693-997B-ADA342118DA5}" type="datetimeFigureOut">
              <a:rPr lang="zh-TW" altLang="en-US" smtClean="0"/>
              <a:t>2016/11/21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B3B4E-73A3-45E4-BEE4-2DA4E903788A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7777205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或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848" y="609600"/>
            <a:ext cx="6341465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5D2A7A-9B49-4693-997B-ADA342118DA5}" type="datetimeFigureOut">
              <a:rPr lang="zh-TW" altLang="en-US" smtClean="0"/>
              <a:t>2016/11/21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B3B4E-73A3-45E4-BEE4-2DA4E903788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437556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5D2A7A-9B49-4693-997B-ADA342118DA5}" type="datetimeFigureOut">
              <a:rPr lang="zh-TW" altLang="en-US" smtClean="0"/>
              <a:t>2016/11/21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B3B4E-73A3-45E4-BEE4-2DA4E903788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2206004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977312" y="609600"/>
            <a:ext cx="978812" cy="5251451"/>
          </a:xfrm>
        </p:spPr>
        <p:txBody>
          <a:bodyPr vert="eaVert" anchor="ctr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599" y="609600"/>
            <a:ext cx="5195026" cy="5251451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5D2A7A-9B49-4693-997B-ADA342118DA5}" type="datetimeFigureOut">
              <a:rPr lang="zh-TW" altLang="en-US" smtClean="0"/>
              <a:t>2016/11/21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B3B4E-73A3-45E4-BEE4-2DA4E903788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555909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5D2A7A-9B49-4693-997B-ADA342118DA5}" type="datetimeFigureOut">
              <a:rPr lang="zh-TW" altLang="en-US" smtClean="0"/>
              <a:t>2016/11/21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B3B4E-73A3-45E4-BEE4-2DA4E903788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390006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2700868"/>
            <a:ext cx="6347715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5D2A7A-9B49-4693-997B-ADA342118DA5}" type="datetimeFigureOut">
              <a:rPr lang="zh-TW" altLang="en-US" smtClean="0"/>
              <a:t>2016/11/21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B3B4E-73A3-45E4-BEE4-2DA4E903788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986176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13208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2160589"/>
            <a:ext cx="3088109" cy="388077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9204" y="2160590"/>
            <a:ext cx="3088110" cy="388077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5D2A7A-9B49-4693-997B-ADA342118DA5}" type="datetimeFigureOut">
              <a:rPr lang="zh-TW" altLang="en-US" smtClean="0"/>
              <a:t>2016/11/21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B3B4E-73A3-45E4-BEE4-2DA4E903788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699085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599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66640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66640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5D2A7A-9B49-4693-997B-ADA342118DA5}" type="datetimeFigureOut">
              <a:rPr lang="zh-TW" altLang="en-US" smtClean="0"/>
              <a:t>2016/11/21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B3B4E-73A3-45E4-BEE4-2DA4E903788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870361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4" cy="13208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5D2A7A-9B49-4693-997B-ADA342118DA5}" type="datetimeFigureOut">
              <a:rPr lang="zh-TW" altLang="en-US" smtClean="0"/>
              <a:t>2016/11/21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B3B4E-73A3-45E4-BEE4-2DA4E903788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8951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5D2A7A-9B49-4693-997B-ADA342118DA5}" type="datetimeFigureOut">
              <a:rPr lang="zh-TW" altLang="en-US" smtClean="0"/>
              <a:t>2016/11/21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B3B4E-73A3-45E4-BEE4-2DA4E903788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445225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1498604"/>
            <a:ext cx="2790182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1275" y="514925"/>
            <a:ext cx="3386037" cy="5526437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2777069"/>
            <a:ext cx="2790182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5D2A7A-9B49-4693-997B-ADA342118DA5}" type="datetimeFigureOut">
              <a:rPr lang="zh-TW" altLang="en-US" smtClean="0"/>
              <a:t>2016/11/21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B3B4E-73A3-45E4-BEE4-2DA4E903788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122821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4800600"/>
            <a:ext cx="6347714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" y="609600"/>
            <a:ext cx="6347714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將圖片拖曳至版面配置區或按一下圖示以新增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5367338"/>
            <a:ext cx="6347714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5D2A7A-9B49-4693-997B-ADA342118DA5}" type="datetimeFigureOut">
              <a:rPr lang="zh-TW" altLang="en-US" smtClean="0"/>
              <a:t>2016/11/21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BB3B4E-73A3-45E4-BEE4-2DA4E903788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281043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8467" y="-8468"/>
            <a:ext cx="9169805" cy="6874935"/>
            <a:chOff x="-8467" y="-8468"/>
            <a:chExt cx="9169805" cy="6874935"/>
          </a:xfrm>
        </p:grpSpPr>
        <p:sp>
          <p:nvSpPr>
            <p:cNvPr id="7" name="Freeform 6"/>
            <p:cNvSpPr/>
            <p:nvPr/>
          </p:nvSpPr>
          <p:spPr>
            <a:xfrm>
              <a:off x="-8467" y="4013200"/>
              <a:ext cx="457200" cy="2853267"/>
            </a:xfrm>
            <a:custGeom>
              <a:avLst/>
              <a:gdLst/>
              <a:ahLst/>
              <a:cxnLst/>
              <a:rect l="l" t="t" r="r" b="b"/>
              <a:pathLst>
                <a:path w="457200" h="2853267">
                  <a:moveTo>
                    <a:pt x="0" y="0"/>
                  </a:moveTo>
                  <a:lnTo>
                    <a:pt x="457200" y="2853267"/>
                  </a:lnTo>
                  <a:lnTo>
                    <a:pt x="0" y="2844800"/>
                  </a:lnTo>
                  <a:cubicBezTo>
                    <a:pt x="2822" y="1905000"/>
                    <a:pt x="5645" y="965200"/>
                    <a:pt x="0" y="0"/>
                  </a:cubicBez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8" name="Straight Connector 7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Freeform 9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12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13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Freeform 14"/>
            <p:cNvSpPr/>
            <p:nvPr/>
          </p:nvSpPr>
          <p:spPr>
            <a:xfrm>
              <a:off x="8077231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15"/>
            <p:cNvSpPr/>
            <p:nvPr/>
          </p:nvSpPr>
          <p:spPr>
            <a:xfrm>
              <a:off x="8060297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590"/>
            <a:ext cx="6347714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05258" y="6041363"/>
            <a:ext cx="6841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5D2A7A-9B49-4693-997B-ADA342118DA5}" type="datetimeFigureOut">
              <a:rPr lang="zh-TW" altLang="en-US" smtClean="0"/>
              <a:t>2016/11/21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599" y="6041363"/>
            <a:ext cx="46229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44676" y="6041363"/>
            <a:ext cx="5126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61BB3B4E-73A3-45E4-BEE4-2DA4E903788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748064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  <p:sldLayoutId id="2147483750" r:id="rId12"/>
    <p:sldLayoutId id="2147483751" r:id="rId13"/>
    <p:sldLayoutId id="2147483752" r:id="rId14"/>
    <p:sldLayoutId id="2147483753" r:id="rId15"/>
    <p:sldLayoutId id="2147483754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4" Type="http://schemas.openxmlformats.org/officeDocument/2006/relationships/image" Target="../media/image19.jpeg"/><Relationship Id="rId5" Type="http://schemas.openxmlformats.org/officeDocument/2006/relationships/image" Target="../media/image20.jpeg"/><Relationship Id="rId6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jpeg"/><Relationship Id="rId3" Type="http://schemas.openxmlformats.org/officeDocument/2006/relationships/image" Target="../media/image24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4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jpeg"/><Relationship Id="rId3" Type="http://schemas.openxmlformats.org/officeDocument/2006/relationships/image" Target="../media/image29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jpeg"/><Relationship Id="rId3" Type="http://schemas.openxmlformats.org/officeDocument/2006/relationships/image" Target="../media/image31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jpeg"/><Relationship Id="rId3" Type="http://schemas.openxmlformats.org/officeDocument/2006/relationships/image" Target="../media/image33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jpeg"/><Relationship Id="rId3" Type="http://schemas.openxmlformats.org/officeDocument/2006/relationships/image" Target="../media/image35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jpeg"/><Relationship Id="rId3" Type="http://schemas.openxmlformats.org/officeDocument/2006/relationships/image" Target="../media/image38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jpeg"/><Relationship Id="rId3" Type="http://schemas.openxmlformats.org/officeDocument/2006/relationships/image" Target="../media/image40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TW" dirty="0" smtClean="0">
                <a:ea typeface="Kaiti TC" charset="-120"/>
                <a:cs typeface="Kaiti TC" charset="-120"/>
              </a:rPr>
              <a:t>Hw_2</a:t>
            </a:r>
            <a:endParaRPr kumimoji="1" lang="zh-TW" altLang="en-US" dirty="0">
              <a:ea typeface="Kaiti TC" charset="-120"/>
              <a:cs typeface="Kaiti TC" charset="-120"/>
            </a:endParaRPr>
          </a:p>
        </p:txBody>
      </p:sp>
      <p:sp>
        <p:nvSpPr>
          <p:cNvPr id="5" name="副標題 4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kumimoji="1" lang="zh-TW" altLang="en-US" sz="2800" dirty="0" smtClean="0">
                <a:latin typeface="Kaiti TC" charset="-120"/>
                <a:ea typeface="Kaiti TC" charset="-120"/>
                <a:cs typeface="Kaiti TC" charset="-120"/>
              </a:rPr>
              <a:t>游濬陽</a:t>
            </a:r>
            <a:endParaRPr kumimoji="1" lang="zh-TW" altLang="en-US" sz="2800" dirty="0">
              <a:latin typeface="Kaiti TC" charset="-120"/>
              <a:ea typeface="Kaiti TC" charset="-120"/>
              <a:cs typeface="Kaiti TC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534324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>
                <a:latin typeface="Kaiti TC" charset="-120"/>
                <a:ea typeface="Kaiti TC" charset="-120"/>
                <a:cs typeface="Kaiti TC" charset="-120"/>
              </a:rPr>
              <a:t>套裝軟體</a:t>
            </a:r>
            <a:r>
              <a:rPr kumimoji="1" lang="en-US" altLang="zh-TW" dirty="0" smtClean="0">
                <a:latin typeface="Kaiti TC" charset="-120"/>
                <a:ea typeface="Kaiti TC" charset="-120"/>
                <a:cs typeface="Kaiti TC" charset="-120"/>
              </a:rPr>
              <a:t>-</a:t>
            </a:r>
            <a:r>
              <a:rPr kumimoji="1" lang="en-US" altLang="zh-TW" dirty="0" err="1" smtClean="0">
                <a:latin typeface="Kaiti TC" charset="-120"/>
                <a:ea typeface="Kaiti TC" charset="-120"/>
                <a:cs typeface="Kaiti TC" charset="-120"/>
              </a:rPr>
              <a:t>spm</a:t>
            </a:r>
            <a:r>
              <a:rPr kumimoji="1" lang="en-US" altLang="zh-TW" dirty="0" smtClean="0">
                <a:latin typeface="Kaiti TC" charset="-120"/>
                <a:ea typeface="Kaiti TC" charset="-120"/>
                <a:cs typeface="Kaiti TC" charset="-120"/>
              </a:rPr>
              <a:t> </a:t>
            </a:r>
            <a:r>
              <a:rPr kumimoji="1" lang="en-US" altLang="zh-TW" dirty="0" err="1" smtClean="0">
                <a:latin typeface="Kaiti TC" charset="-120"/>
                <a:ea typeface="Kaiti TC" charset="-120"/>
                <a:cs typeface="Kaiti TC" charset="-120"/>
              </a:rPr>
              <a:t>fmri</a:t>
            </a:r>
            <a:endParaRPr kumimoji="1" lang="zh-TW" altLang="en-US" dirty="0">
              <a:latin typeface="Kaiti TC" charset="-120"/>
              <a:ea typeface="Kaiti TC" charset="-120"/>
              <a:cs typeface="Kaiti TC" charset="-120"/>
            </a:endParaRP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" y="1554337"/>
            <a:ext cx="5295107" cy="4248769"/>
          </a:xfrm>
        </p:spPr>
      </p:pic>
    </p:spTree>
    <p:extLst>
      <p:ext uri="{BB962C8B-B14F-4D97-AF65-F5344CB8AC3E}">
        <p14:creationId xmlns:p14="http://schemas.microsoft.com/office/powerpoint/2010/main" val="1304055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1026" name="Picture 2" descr="C:\Users\MD704\Desktop\step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0"/>
            <a:ext cx="4968551" cy="681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6755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MD704\Desktop\step1_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6206" y="1821705"/>
            <a:ext cx="3952875" cy="2771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MD704\Desktop\step1_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2343" y="908720"/>
            <a:ext cx="6848475" cy="4591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>
                <a:latin typeface="Kaiti TC" charset="-120"/>
                <a:ea typeface="Kaiti TC" charset="-120"/>
                <a:cs typeface="Kaiti TC" charset="-120"/>
              </a:rPr>
              <a:t>影像轉檔</a:t>
            </a:r>
            <a:endParaRPr lang="zh-TW" altLang="en-US" dirty="0">
              <a:latin typeface="Kaiti TC" charset="-120"/>
              <a:ea typeface="Kaiti TC" charset="-120"/>
              <a:cs typeface="Kaiti TC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2052" name="Picture 4" descr="C:\Users\MD704\Desktop\step1_3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7462" y="1473237"/>
            <a:ext cx="5915026" cy="4705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MD704\Desktop\step1_4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350" y="547591"/>
            <a:ext cx="7191376" cy="595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:\Users\MD704\Desktop\step1_5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025" y="1303148"/>
            <a:ext cx="6819900" cy="5057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4166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2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074" name="Picture 2" descr="C:\Users\MD704\Desktop\step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0"/>
            <a:ext cx="4733925" cy="6715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7088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Slice timing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098" name="Picture 2" descr="C:\Users\MD704\Desktop\step2_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80" y="580220"/>
            <a:ext cx="5305425" cy="6105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MD704\Desktop\step2_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" y="1270000"/>
            <a:ext cx="6848476" cy="5124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6909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122" name="Picture 2" descr="C:\Users\MD704\Desktop\step2_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4445" y="536780"/>
            <a:ext cx="5267326" cy="6067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MD704\Desktop\step2_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279" y="1283846"/>
            <a:ext cx="6838951" cy="502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realign</a:t>
            </a:r>
            <a:endParaRPr lang="zh-TW" altLang="en-US" dirty="0"/>
          </a:p>
        </p:txBody>
      </p:sp>
      <p:pic>
        <p:nvPicPr>
          <p:cNvPr id="5124" name="Picture 4" descr="C:\Users\MD704\Desktop\realign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9084" y="575683"/>
            <a:ext cx="4186064" cy="6028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9653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20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5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coregister</a:t>
            </a:r>
            <a:endParaRPr lang="zh-TW" altLang="en-US" dirty="0"/>
          </a:p>
        </p:txBody>
      </p:sp>
      <p:pic>
        <p:nvPicPr>
          <p:cNvPr id="6146" name="Picture 2" descr="C:\Users\MD704\Desktop\step2_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348243"/>
            <a:ext cx="5210175" cy="6086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6148" name="Picture 4" descr="C:\Users\MD704\Desktop\coregiste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3715" y="189983"/>
            <a:ext cx="4446091" cy="6402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9957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20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segment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7170" name="Picture 2" descr="C:\Users\MD704\Desktop\step2_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332656"/>
            <a:ext cx="5305425" cy="610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Picture 3" descr="C:\Users\MD704\Desktop\step2_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1270000"/>
            <a:ext cx="6838951" cy="4867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2616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1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1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normalize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8194" name="Picture 2" descr="C:\Users\MD704\Desktop\step2_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391089"/>
            <a:ext cx="5267325" cy="6105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5" name="Picture 3" descr="C:\Users\MD704\Desktop\step2_9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1676863"/>
            <a:ext cx="6838950" cy="4848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171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8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smooth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9218" name="Picture 2" descr="C:\Users\MD704\Desktop\step2_1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332656"/>
            <a:ext cx="5248275" cy="608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9" name="Picture 3" descr="C:\Users\MD704\Desktop\step2_1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0690" y="1666951"/>
            <a:ext cx="6829425" cy="4867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320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9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893" y="1930400"/>
            <a:ext cx="5315123" cy="4111625"/>
          </a:xfr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1631551"/>
            <a:ext cx="4649236" cy="4709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664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0242" name="Picture 2" descr="C:\Users\MD704\Desktop\step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260648"/>
            <a:ext cx="4505325" cy="6010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5096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Specify 1</a:t>
            </a:r>
            <a:r>
              <a:rPr lang="en-US" altLang="zh-TW" baseline="30000" dirty="0" smtClean="0"/>
              <a:t>st</a:t>
            </a:r>
            <a:r>
              <a:rPr lang="en-US" altLang="zh-TW" dirty="0" smtClean="0"/>
              <a:t> level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1266" name="Picture 2" descr="C:\Users\MD704\Desktop\step3_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4" y="198997"/>
            <a:ext cx="4169992" cy="6544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7" name="Picture 3" descr="C:\Users\MD704\Desktop\specify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331373"/>
            <a:ext cx="4360187" cy="6279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6907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11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Estimate &amp; result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12290" name="Picture 2" descr="C:\Users\MD704\Desktop\step3_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3455" y="903618"/>
            <a:ext cx="5133975" cy="587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1" name="Picture 3" descr="C:\Users\MD704\Desktop\resul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289531"/>
            <a:ext cx="4429202" cy="6378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3121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2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2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xjview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3314" name="Picture 2" descr="C:\Users\MD704\Desktop\xjviewnew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458257"/>
            <a:ext cx="6391672" cy="6399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632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4338" name="Picture 2" descr="C:\Users\MD704\Desktop\xjviewslic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016" y="332656"/>
            <a:ext cx="7519045" cy="6267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4731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1913886"/>
            <a:ext cx="4901005" cy="4031861"/>
          </a:xfrm>
          <a:prstGeom prst="rect">
            <a:avLst/>
          </a:prstGeom>
        </p:spPr>
      </p:pic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1930400"/>
            <a:ext cx="3944789" cy="4015347"/>
          </a:xfrm>
        </p:spPr>
      </p:pic>
    </p:spTree>
    <p:extLst>
      <p:ext uri="{BB962C8B-B14F-4D97-AF65-F5344CB8AC3E}">
        <p14:creationId xmlns:p14="http://schemas.microsoft.com/office/powerpoint/2010/main" val="2145174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801" y="1573302"/>
            <a:ext cx="5849303" cy="4581128"/>
          </a:xfrm>
          <a:prstGeom prst="rect">
            <a:avLst/>
          </a:prstGeom>
        </p:spPr>
      </p:pic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4660" y="2060848"/>
            <a:ext cx="4057587" cy="4093582"/>
          </a:xfrm>
        </p:spPr>
      </p:pic>
    </p:spTree>
    <p:extLst>
      <p:ext uri="{BB962C8B-B14F-4D97-AF65-F5344CB8AC3E}">
        <p14:creationId xmlns:p14="http://schemas.microsoft.com/office/powerpoint/2010/main" val="1801979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586" y="1412776"/>
            <a:ext cx="5421737" cy="4824536"/>
          </a:xfr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0873" y="1412776"/>
            <a:ext cx="4743450" cy="488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723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1499645"/>
            <a:ext cx="5329803" cy="4798510"/>
          </a:xfr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6274" y="1270000"/>
            <a:ext cx="47371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898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039" y="1628800"/>
            <a:ext cx="5332831" cy="4794502"/>
          </a:xfr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5590" y="1270000"/>
            <a:ext cx="4787900" cy="490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018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TW" dirty="0" err="1"/>
                  <a:t>f</a:t>
                </a:r>
                <a:r>
                  <a:rPr lang="en-US" altLang="zh-TW" baseline="-25000" dirty="0" err="1"/>
                  <a:t>x</a:t>
                </a:r>
                <a:r>
                  <a:rPr lang="en-US" altLang="zh-TW" baseline="-25000" dirty="0"/>
                  <a:t> </a:t>
                </a:r>
                <a:r>
                  <a:rPr lang="en-US" altLang="zh-TW" dirty="0"/>
                  <a:t>=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charset="0"/>
                      </a:rPr>
                      <m:t> </m:t>
                    </m:r>
                    <m:r>
                      <a:rPr lang="en-US" altLang="zh-TW" i="1">
                        <a:latin typeface="Cambria Math" charset="0"/>
                      </a:rPr>
                      <m:t>𝛾</m:t>
                    </m:r>
                  </m:oMath>
                </a14:m>
                <a:r>
                  <a:rPr lang="en-US" altLang="zh-TW" dirty="0" err="1"/>
                  <a:t>G</a:t>
                </a:r>
                <a:r>
                  <a:rPr lang="en-US" altLang="zh-TW" baseline="-25000" dirty="0" err="1"/>
                  <a:t>x</a:t>
                </a:r>
                <a:r>
                  <a:rPr lang="en-US" altLang="zh-TW" dirty="0" err="1"/>
                  <a:t>x</a:t>
                </a:r>
                <a:endParaRPr lang="zh-TW" altLang="zh-TW" dirty="0"/>
              </a:p>
              <a:p>
                <a:r>
                  <a:rPr lang="en-US" altLang="zh-TW" dirty="0" err="1"/>
                  <a:t>f</a:t>
                </a:r>
                <a:r>
                  <a:rPr lang="en-US" altLang="zh-TW" baseline="-25000" dirty="0" err="1"/>
                  <a:t>max</a:t>
                </a:r>
                <a:r>
                  <a:rPr lang="en-US" altLang="zh-TW" baseline="-25000" dirty="0"/>
                  <a:t> </a:t>
                </a:r>
                <a:r>
                  <a:rPr lang="en-US" altLang="zh-TW" dirty="0"/>
                  <a:t>=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charset="0"/>
                      </a:rPr>
                      <m:t> </m:t>
                    </m:r>
                    <m:r>
                      <a:rPr lang="en-US" altLang="zh-TW" i="1">
                        <a:latin typeface="Cambria Math" charset="0"/>
                      </a:rPr>
                      <m:t>𝛾</m:t>
                    </m:r>
                  </m:oMath>
                </a14:m>
                <a:r>
                  <a:rPr lang="en-US" altLang="zh-TW" dirty="0" err="1"/>
                  <a:t>G</a:t>
                </a:r>
                <a:r>
                  <a:rPr lang="en-US" altLang="zh-TW" baseline="-25000" dirty="0" err="1"/>
                  <a:t>x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TW" altLang="zh-TW" i="1" baseline="-2500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altLang="zh-TW" i="1" baseline="-25000">
                            <a:latin typeface="Cambria Math" charset="0"/>
                          </a:rPr>
                          <m:t>𝐹𝑂𝑉</m:t>
                        </m:r>
                      </m:num>
                      <m:den>
                        <m:r>
                          <a:rPr lang="en-US" altLang="zh-TW" i="1" baseline="-25000">
                            <a:latin typeface="Cambria Math" charset="0"/>
                          </a:rPr>
                          <m:t>2</m:t>
                        </m:r>
                      </m:den>
                    </m:f>
                  </m:oMath>
                </a14:m>
                <a:endParaRPr lang="zh-TW" altLang="zh-TW" dirty="0"/>
              </a:p>
              <a:p>
                <a:r>
                  <a:rPr lang="en-US" altLang="zh-TW" dirty="0"/>
                  <a:t>-</a:t>
                </a:r>
                <a:r>
                  <a:rPr lang="en-US" altLang="zh-TW" dirty="0" err="1"/>
                  <a:t>f</a:t>
                </a:r>
                <a:r>
                  <a:rPr lang="en-US" altLang="zh-TW" baseline="-25000" dirty="0" err="1"/>
                  <a:t>max</a:t>
                </a:r>
                <a:r>
                  <a:rPr lang="en-US" altLang="zh-TW" baseline="-25000" dirty="0"/>
                  <a:t> </a:t>
                </a:r>
                <a:r>
                  <a:rPr lang="en-US" altLang="zh-TW" dirty="0"/>
                  <a:t>=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charset="0"/>
                      </a:rPr>
                      <m:t>−</m:t>
                    </m:r>
                    <m:r>
                      <a:rPr lang="en-US" altLang="zh-TW" i="1">
                        <a:latin typeface="Cambria Math" charset="0"/>
                      </a:rPr>
                      <m:t>𝛾</m:t>
                    </m:r>
                  </m:oMath>
                </a14:m>
                <a:r>
                  <a:rPr lang="en-US" altLang="zh-TW" dirty="0" err="1"/>
                  <a:t>G</a:t>
                </a:r>
                <a:r>
                  <a:rPr lang="en-US" altLang="zh-TW" baseline="-25000" dirty="0" err="1"/>
                  <a:t>x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TW" altLang="zh-TW" i="1" baseline="-2500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altLang="zh-TW" i="1" baseline="-25000">
                            <a:latin typeface="Cambria Math" charset="0"/>
                          </a:rPr>
                          <m:t>𝐹𝑂𝑉</m:t>
                        </m:r>
                      </m:num>
                      <m:den>
                        <m:r>
                          <a:rPr lang="en-US" altLang="zh-TW" i="1" baseline="-25000">
                            <a:latin typeface="Cambria Math" charset="0"/>
                          </a:rPr>
                          <m:t>2</m:t>
                        </m:r>
                      </m:den>
                    </m:f>
                  </m:oMath>
                </a14:m>
                <a:endParaRPr lang="zh-TW" altLang="zh-TW" dirty="0"/>
              </a:p>
              <a:p>
                <a:r>
                  <a:rPr lang="en-US" altLang="zh-TW" dirty="0"/>
                  <a:t>BW = -</a:t>
                </a:r>
                <a:r>
                  <a:rPr lang="en-US" altLang="zh-TW" dirty="0" err="1"/>
                  <a:t>f</a:t>
                </a:r>
                <a:r>
                  <a:rPr lang="en-US" altLang="zh-TW" baseline="-25000" dirty="0" err="1"/>
                  <a:t>max</a:t>
                </a:r>
                <a:r>
                  <a:rPr lang="en-US" altLang="zh-TW" dirty="0"/>
                  <a:t>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charset="0"/>
                      </a:rPr>
                      <m:t>→ </m:t>
                    </m:r>
                  </m:oMath>
                </a14:m>
                <a:r>
                  <a:rPr lang="en-US" altLang="zh-TW" dirty="0" err="1"/>
                  <a:t>f</a:t>
                </a:r>
                <a:r>
                  <a:rPr lang="en-US" altLang="zh-TW" baseline="-25000" dirty="0" err="1"/>
                  <a:t>max</a:t>
                </a:r>
                <a:r>
                  <a:rPr lang="en-US" altLang="zh-TW" baseline="-25000" dirty="0"/>
                  <a:t> </a:t>
                </a:r>
                <a:r>
                  <a:rPr lang="en-US" altLang="zh-TW" dirty="0"/>
                  <a:t>= 2 </a:t>
                </a:r>
                <a:r>
                  <a:rPr lang="en-US" altLang="zh-TW" dirty="0" err="1"/>
                  <a:t>f</a:t>
                </a:r>
                <a:r>
                  <a:rPr lang="en-US" altLang="zh-TW" baseline="-25000" dirty="0" err="1"/>
                  <a:t>max</a:t>
                </a:r>
                <a:r>
                  <a:rPr lang="en-US" altLang="zh-TW" baseline="-25000" dirty="0"/>
                  <a:t> </a:t>
                </a:r>
                <a:r>
                  <a:rPr lang="en-US" altLang="zh-TW" dirty="0"/>
                  <a:t>=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charset="0"/>
                      </a:rPr>
                      <m:t> </m:t>
                    </m:r>
                    <m:r>
                      <a:rPr lang="en-US" altLang="zh-TW" i="1">
                        <a:latin typeface="Cambria Math" charset="0"/>
                      </a:rPr>
                      <m:t>𝛾</m:t>
                    </m:r>
                    <m:r>
                      <a:rPr lang="en-US" altLang="zh-TW" i="1">
                        <a:latin typeface="Cambria Math" charset="0"/>
                      </a:rPr>
                      <m:t>×</m:t>
                    </m:r>
                  </m:oMath>
                </a14:m>
                <a:r>
                  <a:rPr lang="en-US" altLang="zh-TW" dirty="0" smtClean="0"/>
                  <a:t>G</a:t>
                </a:r>
                <a:r>
                  <a:rPr lang="en-US" altLang="zh-TW" baseline="-25000" dirty="0" smtClean="0"/>
                  <a:t>x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charset="0"/>
                      </a:rPr>
                      <m:t>× </m:t>
                    </m:r>
                  </m:oMath>
                </a14:m>
                <a:r>
                  <a:rPr lang="en-US" altLang="zh-TW" dirty="0" smtClean="0"/>
                  <a:t>FOV</a:t>
                </a:r>
                <a:endParaRPr lang="zh-TW" altLang="zh-TW" dirty="0"/>
              </a:p>
              <a:p>
                <a:r>
                  <a:rPr lang="en-US" altLang="zh-TW" dirty="0"/>
                  <a:t>FOV = 220mm , G = 40mT/m , 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charset="0"/>
                      </a:rPr>
                      <m:t>𝛾</m:t>
                    </m:r>
                    <m:r>
                      <a:rPr lang="en-US" altLang="zh-TW" i="1">
                        <a:latin typeface="Cambria Math" charset="0"/>
                      </a:rPr>
                      <m:t>=42.58</m:t>
                    </m:r>
                    <m:r>
                      <m:rPr>
                        <m:sty m:val="p"/>
                      </m:rPr>
                      <a:rPr lang="en-US" altLang="zh-TW">
                        <a:latin typeface="Cambria Math" charset="0"/>
                      </a:rPr>
                      <m:t>MHz</m:t>
                    </m:r>
                    <m:r>
                      <a:rPr lang="en-US" altLang="zh-TW">
                        <a:latin typeface="Cambria Math" charset="0"/>
                      </a:rPr>
                      <m:t>/</m:t>
                    </m:r>
                    <m:r>
                      <m:rPr>
                        <m:sty m:val="p"/>
                      </m:rPr>
                      <a:rPr lang="en-US" altLang="zh-TW">
                        <a:latin typeface="Cambria Math" charset="0"/>
                      </a:rPr>
                      <m:t>T</m:t>
                    </m:r>
                  </m:oMath>
                </a14:m>
                <a:endParaRPr lang="zh-TW" altLang="zh-TW" dirty="0"/>
              </a:p>
              <a:p>
                <a:r>
                  <a:rPr lang="en-US" altLang="zh-TW" dirty="0"/>
                  <a:t>BW = 374704Hz</a:t>
                </a:r>
                <a:endParaRPr lang="zh-TW" altLang="zh-TW" dirty="0"/>
              </a:p>
              <a:p>
                <a:r>
                  <a:rPr lang="en-US" altLang="zh-TW" dirty="0"/>
                  <a:t>matrix size = 64</a:t>
                </a:r>
                <a14:m>
                  <m:oMath xmlns:m="http://schemas.openxmlformats.org/officeDocument/2006/math">
                    <m:r>
                      <a:rPr lang="en-US" altLang="zh-TW" i="1">
                        <a:latin typeface="Cambria Math" charset="0"/>
                      </a:rPr>
                      <m:t>×64</m:t>
                    </m:r>
                  </m:oMath>
                </a14:m>
                <a:endParaRPr lang="zh-TW" altLang="zh-TW" dirty="0"/>
              </a:p>
              <a:p>
                <a:r>
                  <a:rPr lang="en-US" altLang="zh-TW" dirty="0"/>
                  <a:t>time = matrix size / BW = 11ms</a:t>
                </a:r>
                <a:endParaRPr lang="zh-TW" altLang="zh-TW" dirty="0"/>
              </a:p>
              <a:p>
                <a:endParaRPr kumimoji="1" lang="zh-TW" altLang="en-US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92" t="-94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59484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>
                <a:latin typeface="Kaiti TC" charset="-120"/>
                <a:ea typeface="Kaiti TC" charset="-120"/>
                <a:cs typeface="Kaiti TC" charset="-120"/>
              </a:rPr>
              <a:t>相減法</a:t>
            </a:r>
            <a:endParaRPr kumimoji="1" lang="zh-TW" altLang="en-US" dirty="0">
              <a:latin typeface="Kaiti TC" charset="-120"/>
              <a:ea typeface="Kaiti TC" charset="-120"/>
              <a:cs typeface="Kaiti TC" charset="-120"/>
            </a:endParaRP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3764" y="2160588"/>
            <a:ext cx="4420085" cy="3881437"/>
          </a:xfrm>
        </p:spPr>
      </p:pic>
    </p:spTree>
    <p:extLst>
      <p:ext uri="{BB962C8B-B14F-4D97-AF65-F5344CB8AC3E}">
        <p14:creationId xmlns:p14="http://schemas.microsoft.com/office/powerpoint/2010/main" val="269455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平面">
  <a:themeElements>
    <a:clrScheme name="平面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平面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平面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124</TotalTime>
  <Words>33</Words>
  <Application>Microsoft Macintosh PowerPoint</Application>
  <PresentationFormat>如螢幕大小 (4:3)</PresentationFormat>
  <Paragraphs>22</Paragraphs>
  <Slides>24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24</vt:i4>
      </vt:variant>
    </vt:vector>
  </HeadingPairs>
  <TitlesOfParts>
    <vt:vector size="31" baseType="lpstr">
      <vt:lpstr>Arial</vt:lpstr>
      <vt:lpstr>Cambria Math</vt:lpstr>
      <vt:lpstr>Kaiti TC</vt:lpstr>
      <vt:lpstr>Trebuchet MS</vt:lpstr>
      <vt:lpstr>Wingdings 3</vt:lpstr>
      <vt:lpstr>微軟正黑體</vt:lpstr>
      <vt:lpstr>平面</vt:lpstr>
      <vt:lpstr>Hw_2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相減法</vt:lpstr>
      <vt:lpstr>套裝軟體-spm fmri</vt:lpstr>
      <vt:lpstr>PowerPoint 簡報</vt:lpstr>
      <vt:lpstr>影像轉檔</vt:lpstr>
      <vt:lpstr>PowerPoint 簡報</vt:lpstr>
      <vt:lpstr>Slice timing</vt:lpstr>
      <vt:lpstr>realign</vt:lpstr>
      <vt:lpstr>coregister</vt:lpstr>
      <vt:lpstr>segment</vt:lpstr>
      <vt:lpstr>normalize</vt:lpstr>
      <vt:lpstr>smooth</vt:lpstr>
      <vt:lpstr>PowerPoint 簡報</vt:lpstr>
      <vt:lpstr>Specify 1st level</vt:lpstr>
      <vt:lpstr>Estimate &amp; result</vt:lpstr>
      <vt:lpstr>xjview</vt:lpstr>
      <vt:lpstr>PowerPoint 簡報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MD704</dc:creator>
  <cp:lastModifiedBy>Microsoft Office 使用者</cp:lastModifiedBy>
  <cp:revision>30</cp:revision>
  <dcterms:created xsi:type="dcterms:W3CDTF">2016-11-15T10:40:55Z</dcterms:created>
  <dcterms:modified xsi:type="dcterms:W3CDTF">2016-11-21T12:29:48Z</dcterms:modified>
</cp:coreProperties>
</file>